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81" r:id="rId7"/>
    <p:sldId id="282" r:id="rId8"/>
    <p:sldId id="283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655" autoAdjust="0"/>
  </p:normalViewPr>
  <p:slideViewPr>
    <p:cSldViewPr snapToGrid="0">
      <p:cViewPr varScale="1">
        <p:scale>
          <a:sx n="92" d="100"/>
          <a:sy n="92" d="100"/>
        </p:scale>
        <p:origin x="1314" y="306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8/16/2025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8/16/2025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54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326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59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986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83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phill86037@uat.edu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4365" y="3200399"/>
            <a:ext cx="4801046" cy="2768681"/>
          </a:xfrm>
        </p:spPr>
        <p:txBody>
          <a:bodyPr anchor="ctr"/>
          <a:lstStyle/>
          <a:p>
            <a:r>
              <a:rPr lang="en-US" dirty="0"/>
              <a:t>Feature Engineering for TensorFlow Sequential Models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327" y="127134"/>
            <a:ext cx="6834546" cy="560737"/>
          </a:xfrm>
        </p:spPr>
        <p:txBody>
          <a:bodyPr/>
          <a:lstStyle/>
          <a:p>
            <a:r>
              <a:rPr lang="en-US" dirty="0"/>
              <a:t>Why Feature Engineering Matters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3052" y="1692814"/>
            <a:ext cx="5151148" cy="315973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Sequential models require structured numeric inputs</a:t>
            </a:r>
          </a:p>
          <a:p>
            <a:pPr lvl="1"/>
            <a:r>
              <a:rPr lang="en-US" dirty="0"/>
              <a:t>Quality of features &gt; complexity of models</a:t>
            </a:r>
          </a:p>
          <a:p>
            <a:pPr lvl="1"/>
            <a:r>
              <a:rPr lang="en-US" dirty="0"/>
              <a:t>Encodes domain knowledge into data</a:t>
            </a:r>
          </a:p>
          <a:p>
            <a:pPr lvl="1"/>
            <a:r>
              <a:rPr lang="en-US" dirty="0"/>
              <a:t>Reduces noise, redundancy, improves interpretability</a:t>
            </a:r>
          </a:p>
          <a:p>
            <a:pPr lvl="1"/>
            <a:r>
              <a:rPr lang="en-US" dirty="0"/>
              <a:t>Example: Housing price → raw address vs distance to city center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CE635A2-70B8-3EAB-6A18-952B02EB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 descr="A diagram of a building with gears and text">
            <a:extLst>
              <a:ext uri="{FF2B5EF4-FFF2-40B4-BE49-F238E27FC236}">
                <a16:creationId xmlns:a16="http://schemas.microsoft.com/office/drawing/2014/main" id="{124F1F41-14B1-48F9-0F43-82197DA51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567" y="1468332"/>
            <a:ext cx="5151148" cy="360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2E6A-35EC-1B8E-0FD7-8C67870AC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1845" y="96043"/>
            <a:ext cx="8420100" cy="552194"/>
          </a:xfrm>
        </p:spPr>
        <p:txBody>
          <a:bodyPr/>
          <a:lstStyle/>
          <a:p>
            <a:r>
              <a:rPr lang="en-US" dirty="0"/>
              <a:t>Core Techniques for Feature Engineering</a:t>
            </a:r>
          </a:p>
        </p:txBody>
      </p:sp>
      <p:sp>
        <p:nvSpPr>
          <p:cNvPr id="35" name="Content Placeholder 34">
            <a:extLst>
              <a:ext uri="{FF2B5EF4-FFF2-40B4-BE49-F238E27FC236}">
                <a16:creationId xmlns:a16="http://schemas.microsoft.com/office/drawing/2014/main" id="{EDBE6233-75E9-40D1-968F-58CA9AD0FF5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2254828" y="1153391"/>
            <a:ext cx="3841172" cy="533246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Numerical Features:</a:t>
            </a:r>
          </a:p>
          <a:p>
            <a:r>
              <a:rPr lang="en-US" dirty="0"/>
              <a:t> • Normalization / Standardization</a:t>
            </a:r>
          </a:p>
          <a:p>
            <a:r>
              <a:rPr lang="en-US" dirty="0"/>
              <a:t> • Binning, polynomial expansion</a:t>
            </a:r>
          </a:p>
          <a:p>
            <a:endParaRPr lang="en-US" dirty="0"/>
          </a:p>
          <a:p>
            <a:r>
              <a:rPr lang="en-US" dirty="0"/>
              <a:t>Categorical Features:</a:t>
            </a:r>
          </a:p>
          <a:p>
            <a:r>
              <a:rPr lang="en-US" dirty="0"/>
              <a:t> • One-hot encoding</a:t>
            </a:r>
          </a:p>
          <a:p>
            <a:r>
              <a:rPr lang="en-US" dirty="0"/>
              <a:t> • Embeddings for Sequential models</a:t>
            </a:r>
          </a:p>
          <a:p>
            <a:endParaRPr lang="en-US" dirty="0"/>
          </a:p>
          <a:p>
            <a:r>
              <a:rPr lang="en-US" dirty="0"/>
              <a:t>Text &amp; Sequence Data:</a:t>
            </a:r>
          </a:p>
          <a:p>
            <a:r>
              <a:rPr lang="en-US" dirty="0"/>
              <a:t> • Tokenization, padding, n-grams</a:t>
            </a:r>
          </a:p>
          <a:p>
            <a:r>
              <a:rPr lang="en-US" dirty="0"/>
              <a:t> • Pretrained embeddings</a:t>
            </a:r>
          </a:p>
          <a:p>
            <a:endParaRPr lang="en-US" dirty="0"/>
          </a:p>
          <a:p>
            <a:r>
              <a:rPr lang="en-US" dirty="0"/>
              <a:t>Time-Series Features:</a:t>
            </a:r>
          </a:p>
          <a:p>
            <a:r>
              <a:rPr lang="en-US" dirty="0"/>
              <a:t> • Lag features, moving averages</a:t>
            </a:r>
          </a:p>
          <a:p>
            <a:r>
              <a:rPr lang="en-US" dirty="0"/>
              <a:t> • Fourier transforms</a:t>
            </a:r>
          </a:p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F44A959-C2BB-9170-C99C-1A2EDB71B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1" name="Content Placeholder 10" descr="A diagram of information on a white background">
            <a:extLst>
              <a:ext uri="{FF2B5EF4-FFF2-40B4-BE49-F238E27FC236}">
                <a16:creationId xmlns:a16="http://schemas.microsoft.com/office/drawing/2014/main" id="{F7A63473-92F2-9BC4-9EDA-5D60CEC153E7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6663026" y="1120919"/>
            <a:ext cx="4616161" cy="4616161"/>
          </a:xfrm>
        </p:spPr>
      </p:pic>
    </p:spTree>
    <p:extLst>
      <p:ext uri="{BB962C8B-B14F-4D97-AF65-F5344CB8AC3E}">
        <p14:creationId xmlns:p14="http://schemas.microsoft.com/office/powerpoint/2010/main" val="103458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7D9B3-B64F-656A-0D99-161A6C0F5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3518"/>
            <a:ext cx="8821189" cy="542034"/>
          </a:xfrm>
        </p:spPr>
        <p:txBody>
          <a:bodyPr/>
          <a:lstStyle/>
          <a:p>
            <a:r>
              <a:rPr lang="en-US" dirty="0"/>
              <a:t>Implementing in TensorFlow Sequential API</a:t>
            </a:r>
          </a:p>
        </p:txBody>
      </p:sp>
      <p:sp>
        <p:nvSpPr>
          <p:cNvPr id="36" name="Content Placeholder 35">
            <a:extLst>
              <a:ext uri="{FF2B5EF4-FFF2-40B4-BE49-F238E27FC236}">
                <a16:creationId xmlns:a16="http://schemas.microsoft.com/office/drawing/2014/main" id="{E71298F0-74F1-FECA-0F02-495F9A2EBA7B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30629" y="1278081"/>
            <a:ext cx="3532216" cy="507826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Preprocessing Layers:</a:t>
            </a:r>
          </a:p>
          <a:p>
            <a:pPr marL="569214" lvl="1" indent="-285750">
              <a:buFont typeface="Wingdings" panose="05000000000000000000" pitchFamily="2" charset="2"/>
              <a:buChar char="Ø"/>
            </a:pPr>
            <a:r>
              <a:rPr lang="en-US" dirty="0"/>
              <a:t> Normalization(), CategoryEncoding(), TextVectorization()</a:t>
            </a:r>
          </a:p>
          <a:p>
            <a:r>
              <a:rPr lang="en-US" dirty="0"/>
              <a:t>Feature pipelines with tf.data</a:t>
            </a:r>
          </a:p>
          <a:p>
            <a:r>
              <a:rPr lang="en-US" dirty="0"/>
              <a:t>Combine raw + engineered features</a:t>
            </a:r>
          </a:p>
          <a:p>
            <a:r>
              <a:rPr lang="en-US" dirty="0"/>
              <a:t>Example: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model = tf.keras.Sequential([</a:t>
            </a:r>
          </a:p>
          <a:p>
            <a:pPr marL="569214" lvl="1" indent="-285750">
              <a:buFont typeface="Wingdings" panose="05000000000000000000" pitchFamily="2" charset="2"/>
              <a:buChar char="Ø"/>
            </a:pPr>
            <a:r>
              <a:rPr lang="en-US" dirty="0"/>
              <a:t>tf.keras.layers.Normalization(),</a:t>
            </a:r>
          </a:p>
          <a:p>
            <a:pPr marL="569214" lvl="1" indent="-285750">
              <a:buFont typeface="Wingdings" panose="05000000000000000000" pitchFamily="2" charset="2"/>
              <a:buChar char="Ø"/>
            </a:pPr>
            <a:r>
              <a:rPr lang="en-US" dirty="0"/>
              <a:t> tf.keras.layers.Dense(64, activation='relu'),</a:t>
            </a:r>
          </a:p>
          <a:p>
            <a:pPr marL="569214" lvl="1" indent="-285750">
              <a:buFont typeface="Wingdings" panose="05000000000000000000" pitchFamily="2" charset="2"/>
              <a:buChar char="Ø"/>
            </a:pPr>
            <a:r>
              <a:rPr lang="en-US" dirty="0"/>
              <a:t>tf.keras.layers.Dense(1)])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AA0ACADD-CC4E-851C-DA07-C22DB97FA23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" name="Content Placeholder 9" descr="A diagram of a diagram">
            <a:extLst>
              <a:ext uri="{FF2B5EF4-FFF2-40B4-BE49-F238E27FC236}">
                <a16:creationId xmlns:a16="http://schemas.microsoft.com/office/drawing/2014/main" id="{51BB1ADE-4829-5F7E-D741-7FC7FF0BD27B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5076777" y="872867"/>
            <a:ext cx="3532215" cy="5298324"/>
          </a:xfrm>
        </p:spPr>
      </p:pic>
    </p:spTree>
    <p:extLst>
      <p:ext uri="{BB962C8B-B14F-4D97-AF65-F5344CB8AC3E}">
        <p14:creationId xmlns:p14="http://schemas.microsoft.com/office/powerpoint/2010/main" val="636929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21055C-5E33-5D21-2A6E-21827FA88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7046" y="136526"/>
            <a:ext cx="4918363" cy="766041"/>
          </a:xfrm>
        </p:spPr>
        <p:txBody>
          <a:bodyPr>
            <a:normAutofit/>
          </a:bodyPr>
          <a:lstStyle/>
          <a:p>
            <a:r>
              <a:rPr lang="en-US" dirty="0"/>
              <a:t>Best Practices &amp; Takeaways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587B122-1579-FDB8-443B-F05E622163C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38200" y="1911928"/>
            <a:ext cx="5257800" cy="3106882"/>
          </a:xfrm>
        </p:spPr>
        <p:txBody>
          <a:bodyPr>
            <a:normAutofit/>
          </a:bodyPr>
          <a:lstStyle/>
          <a:p>
            <a:r>
              <a:rPr lang="en-US" dirty="0"/>
              <a:t>Start simple with baseline features</a:t>
            </a:r>
          </a:p>
          <a:p>
            <a:r>
              <a:rPr lang="en-US" dirty="0"/>
              <a:t>• Leverage domain knowledge</a:t>
            </a:r>
          </a:p>
          <a:p>
            <a:r>
              <a:rPr lang="en-US" dirty="0"/>
              <a:t>• Avoid data leakage</a:t>
            </a:r>
          </a:p>
          <a:p>
            <a:r>
              <a:rPr lang="en-US" dirty="0"/>
              <a:t>• Automate preprocessing (tf.data, Keras layers)</a:t>
            </a:r>
          </a:p>
          <a:p>
            <a:r>
              <a:rPr lang="en-US" dirty="0"/>
              <a:t>• Iterate: test, evaluate, refine</a:t>
            </a:r>
          </a:p>
          <a:p>
            <a:endParaRPr lang="en-US" dirty="0"/>
          </a:p>
          <a:p>
            <a:r>
              <a:rPr lang="en-US" dirty="0"/>
              <a:t>Key idea: Better features often beat bigger models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B0ADB-527F-A58C-9372-D8502ED6F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 descr="A person sitting at a desk working on a computer">
            <a:extLst>
              <a:ext uri="{FF2B5EF4-FFF2-40B4-BE49-F238E27FC236}">
                <a16:creationId xmlns:a16="http://schemas.microsoft.com/office/drawing/2014/main" id="{75EDA7B0-E050-377F-BD25-22A424144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69818"/>
            <a:ext cx="4918363" cy="491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64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1615736"/>
            <a:ext cx="4179570" cy="152473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4C29E-DF30-4DC6-AB95-2016F9A7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648200" cy="2850181"/>
          </a:xfrm>
        </p:spPr>
        <p:txBody>
          <a:bodyPr>
            <a:noAutofit/>
          </a:bodyPr>
          <a:lstStyle/>
          <a:p>
            <a:r>
              <a:rPr lang="en-US" dirty="0"/>
              <a:t>Patrick Hill</a:t>
            </a:r>
          </a:p>
          <a:p>
            <a:r>
              <a:rPr lang="en-US" dirty="0">
                <a:hlinkClick r:id="rId3"/>
              </a:rPr>
              <a:t>phill86037@uat.edu</a:t>
            </a:r>
            <a:endParaRPr lang="en-US" dirty="0"/>
          </a:p>
          <a:p>
            <a:r>
              <a:rPr lang="en-US"/>
              <a:t>August 16, </a:t>
            </a:r>
            <a:r>
              <a:rPr lang="en-US" dirty="0"/>
              <a:t>2025</a:t>
            </a:r>
          </a:p>
          <a:p>
            <a:endParaRPr lang="en-US" dirty="0"/>
          </a:p>
          <a:p>
            <a:r>
              <a:rPr lang="en-US" dirty="0"/>
              <a:t>Note: Illustrations created by ChatGPT 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{CC7DF079-D2F2-4F25-8C58-5089FA349882}TF7521aafa-c748-4c40-a498-ba511be234dc5b1b6097_win32-5039330bb2f3</Template>
  <TotalTime>33</TotalTime>
  <Words>254</Words>
  <Application>Microsoft Office PowerPoint</Application>
  <PresentationFormat>Widescreen</PresentationFormat>
  <Paragraphs>58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Tenorite</vt:lpstr>
      <vt:lpstr>Wingdings</vt:lpstr>
      <vt:lpstr>Custom</vt:lpstr>
      <vt:lpstr>Feature Engineering for TensorFlow Sequential Models</vt:lpstr>
      <vt:lpstr>Why Feature Engineering Matters</vt:lpstr>
      <vt:lpstr>Core Techniques for Feature Engineering</vt:lpstr>
      <vt:lpstr>Implementing in TensorFlow Sequential API</vt:lpstr>
      <vt:lpstr>Best Practices &amp; Takeaways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Patrick Hill</dc:creator>
  <cp:lastModifiedBy>Patrick Hill</cp:lastModifiedBy>
  <cp:revision>8</cp:revision>
  <dcterms:created xsi:type="dcterms:W3CDTF">2025-08-17T00:03:38Z</dcterms:created>
  <dcterms:modified xsi:type="dcterms:W3CDTF">2025-08-17T00:36:38Z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